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95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35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3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49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23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4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3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55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21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34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15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9DEC3-03F8-4B5E-80D5-C23851F77FA8}" type="datetimeFigureOut">
              <a:rPr lang="de-DE" smtClean="0"/>
              <a:t>31.03.2015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D8406-ABBE-4E60-9017-019547380B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1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5112"/>
            <a:ext cx="3057500" cy="38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04048" y="5157192"/>
            <a:ext cx="14927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George Grosz, Stadtbahn Berlin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49684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1520" y="66672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Details: </a:t>
            </a:r>
          </a:p>
          <a:p>
            <a:r>
              <a:rPr lang="de-DE" u="sng" dirty="0" smtClean="0"/>
              <a:t>3.:  </a:t>
            </a:r>
            <a:r>
              <a:rPr lang="de-DE" u="sng" dirty="0" err="1" smtClean="0"/>
              <a:t>Hp</a:t>
            </a:r>
            <a:r>
              <a:rPr lang="de-DE" u="sng" dirty="0" smtClean="0"/>
              <a:t>. Finkenkrug</a:t>
            </a:r>
            <a:endParaRPr lang="de-DE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0" y="1772816"/>
            <a:ext cx="78279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46" y="3212976"/>
            <a:ext cx="63833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4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37808"/>
            <a:ext cx="7294140" cy="46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836712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Details: </a:t>
            </a:r>
          </a:p>
          <a:p>
            <a:r>
              <a:rPr lang="de-DE" dirty="0" smtClean="0"/>
              <a:t>4.: Brieselang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815408" y="804702"/>
            <a:ext cx="5328592" cy="11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u="sng" dirty="0" smtClean="0"/>
              <a:t>Falkenhagener Kreuz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Neue Brücke für den BAR notwendig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6620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09638"/>
            <a:ext cx="86868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1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65674"/>
              </p:ext>
            </p:extLst>
          </p:nvPr>
        </p:nvGraphicFramePr>
        <p:xfrm>
          <a:off x="323528" y="1268760"/>
          <a:ext cx="8568952" cy="4130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880"/>
                <a:gridCol w="1005949"/>
                <a:gridCol w="5222123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 / -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Begründung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Falkensee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Wesentlich kürzere Fahrzeit auf die Stadtbahn. Möglichkeit, über Jungfernheide den Nord-Südtunnel zu erreichen.  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Brieselang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Mit der S-Bahn</a:t>
                      </a:r>
                      <a:r>
                        <a:rPr lang="de-DE" baseline="0" dirty="0" smtClean="0"/>
                        <a:t> nicht zu erreichen (Trennung DC/AC)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Nauen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S-Bahn bedeutet Umsteigen in Falkensee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Spandau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Die leistungsfähigere Regionalbahn hat das größere Potential</a:t>
                      </a:r>
                      <a:r>
                        <a:rPr lang="de-DE" baseline="0" dirty="0" smtClean="0"/>
                        <a:t> der Verlagerung vom MIV auf die Bahn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S-Bahn GmbH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Die S-Bahn nach Spandau ist nicht besonders gut ausgelastet, weil viele Fahrgäste</a:t>
                      </a:r>
                      <a:r>
                        <a:rPr lang="de-DE" baseline="0" dirty="0" smtClean="0"/>
                        <a:t> von/zur Stadtbahn schon jetzt RB und RB bevorzugen (Fahrzeiten). Deshalb möchte die S-Bahn GmbH gern die Fahrgäste aus dem Osthavelland „abholen“. 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23528" y="764704"/>
            <a:ext cx="480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Für wen bringt die Regionalbahnlösung Vorteile?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95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5536" y="980728"/>
            <a:ext cx="852098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Vorschlag Beschlusstext: </a:t>
            </a:r>
          </a:p>
          <a:p>
            <a:endParaRPr lang="de-DE" dirty="0"/>
          </a:p>
          <a:p>
            <a:r>
              <a:rPr lang="de-DE" dirty="0" smtClean="0"/>
              <a:t>Der Ortsverband Falkensee (KV Havelland/LV Brandenburg) bekräftigt den Beschluss </a:t>
            </a:r>
            <a:br>
              <a:rPr lang="de-DE" dirty="0" smtClean="0"/>
            </a:br>
            <a:r>
              <a:rPr lang="de-DE" dirty="0" smtClean="0"/>
              <a:t>aus dem Jahr 2007, für die Hamburger Bahn nicht die Verlängerung der S-Bahn von </a:t>
            </a:r>
            <a:br>
              <a:rPr lang="de-DE" dirty="0" smtClean="0"/>
            </a:br>
            <a:r>
              <a:rPr lang="de-DE" dirty="0" smtClean="0"/>
              <a:t>Spandau nach Falkensee zu fordern, sondern eine Regionalbahnlösung zur Verbesserung</a:t>
            </a:r>
            <a:br>
              <a:rPr lang="de-DE" dirty="0" smtClean="0"/>
            </a:br>
            <a:r>
              <a:rPr lang="de-DE" dirty="0" smtClean="0"/>
              <a:t>der Leistungsfähigkeit der Schienenverkehrsanbindung an Berlin. </a:t>
            </a:r>
          </a:p>
          <a:p>
            <a:r>
              <a:rPr lang="de-DE" dirty="0" smtClean="0"/>
              <a:t>Um diese Leistungsfähigkeit mittelfristig weiterhin zu gewährleisten und bedarfsgerecht </a:t>
            </a:r>
            <a:br>
              <a:rPr lang="de-DE" dirty="0" smtClean="0"/>
            </a:br>
            <a:r>
              <a:rPr lang="de-DE" dirty="0" smtClean="0"/>
              <a:t>steigern zu können fordert der OV Falkensee (KV HVL/ LV </a:t>
            </a:r>
            <a:r>
              <a:rPr lang="de-DE" dirty="0" err="1" smtClean="0"/>
              <a:t>Brbg</a:t>
            </a:r>
            <a:r>
              <a:rPr lang="de-DE" dirty="0" smtClean="0"/>
              <a:t>.) den Ausbau der </a:t>
            </a:r>
            <a:br>
              <a:rPr lang="de-DE" dirty="0" smtClean="0"/>
            </a:br>
            <a:r>
              <a:rPr lang="de-DE" dirty="0" smtClean="0"/>
              <a:t>Hamburger Bahn auf vier Gleise und die Umgestaltung des westlichen Bahnhofsvorfeldes</a:t>
            </a:r>
            <a:br>
              <a:rPr lang="de-DE" dirty="0" smtClean="0"/>
            </a:br>
            <a:r>
              <a:rPr lang="de-DE" dirty="0" smtClean="0"/>
              <a:t>in Spandau, um die Durchlässigkeit des dortigen Bahnhofs zu erhöhen. </a:t>
            </a:r>
          </a:p>
          <a:p>
            <a:r>
              <a:rPr lang="de-DE" dirty="0" smtClean="0"/>
              <a:t>Der viergleisige Ausbau der Hamburger Bahn kann abschnittsweise bis Nauen erfolgen</a:t>
            </a:r>
            <a:br>
              <a:rPr lang="de-DE" dirty="0" smtClean="0"/>
            </a:br>
            <a:r>
              <a:rPr lang="de-DE" dirty="0" smtClean="0"/>
              <a:t>und dient der Trennung der Regional- von den Fern- und Güterverkehren auf der </a:t>
            </a:r>
            <a:br>
              <a:rPr lang="de-DE" dirty="0" smtClean="0"/>
            </a:br>
            <a:r>
              <a:rPr lang="de-DE" dirty="0" smtClean="0"/>
              <a:t>Relation Berlin-Spandau – Nauen. Damit soll ein Beitrag geleistet werden zur Verlagerung</a:t>
            </a:r>
            <a:br>
              <a:rPr lang="de-DE" dirty="0" smtClean="0"/>
            </a:br>
            <a:r>
              <a:rPr lang="de-DE" dirty="0" smtClean="0"/>
              <a:t>der wachsenden Pendlerverkehre zwischen dem Ost-Havelland und Berlin vom </a:t>
            </a:r>
            <a:r>
              <a:rPr lang="de-DE" dirty="0" err="1" smtClean="0"/>
              <a:t>motori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sierten</a:t>
            </a:r>
            <a:r>
              <a:rPr lang="de-DE" dirty="0" smtClean="0"/>
              <a:t> Individualverkehr (MIV) auf die Schiene (S-ÖPNV).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960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562725" cy="45339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75856" y="5599176"/>
            <a:ext cx="382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Vielen Dank für Eure Aufmerksamkeit !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79051"/>
            <a:ext cx="576064" cy="7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6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76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1158592"/>
            <a:ext cx="831419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„Stadtexpress“ war damals die Chiffre für eine Konzeption, die auf das „SX-Konzept“ 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 err="1" smtClean="0"/>
              <a:t>Gumprecht</a:t>
            </a:r>
            <a:r>
              <a:rPr lang="de-DE" dirty="0" smtClean="0"/>
              <a:t>/</a:t>
            </a:r>
            <a:r>
              <a:rPr lang="de-DE" dirty="0" err="1" smtClean="0"/>
              <a:t>Walf</a:t>
            </a:r>
            <a:r>
              <a:rPr lang="de-DE" dirty="0" smtClean="0"/>
              <a:t> von der TU-Berlin zurückging.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Es ist vielfach kritisiert worden, dass damit neben der Regionalbahn (RB), dem </a:t>
            </a:r>
            <a:br>
              <a:rPr lang="de-DE" dirty="0" smtClean="0"/>
            </a:br>
            <a:r>
              <a:rPr lang="de-DE" dirty="0" smtClean="0"/>
              <a:t>Regionalexpress (RE), der S-Bahn oder dem ICE ein neues „Produkt“ eingeführt werde.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Das ist eigentlich nicht nötig; der SX ist die Regionalbahn (RB). </a:t>
            </a:r>
          </a:p>
          <a:p>
            <a:endParaRPr lang="de-DE" dirty="0"/>
          </a:p>
          <a:p>
            <a:r>
              <a:rPr lang="de-DE" dirty="0" smtClean="0"/>
              <a:t>Allerdings bekommt sie Aufgaben, die in anderen Ballungsräumen die S-Bahn hat: </a:t>
            </a:r>
            <a:br>
              <a:rPr lang="de-DE" dirty="0" smtClean="0"/>
            </a:br>
            <a:r>
              <a:rPr lang="de-DE" dirty="0" smtClean="0"/>
              <a:t>die Verbindung des Metropolraums mit ihrer Umgebung. Die S-Bahn ist in Berlin</a:t>
            </a:r>
            <a:br>
              <a:rPr lang="de-DE" dirty="0" smtClean="0"/>
            </a:br>
            <a:r>
              <a:rPr lang="de-DE" dirty="0" smtClean="0"/>
              <a:t>(und in Hamburg) aber bekanntlich besonders: sie hat ein eigenes Stromsystem und</a:t>
            </a:r>
            <a:br>
              <a:rPr lang="de-DE" dirty="0" smtClean="0"/>
            </a:br>
            <a:r>
              <a:rPr lang="de-DE" dirty="0" smtClean="0"/>
              <a:t>fährt auf eigenen Gleisen.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(Die RB verbindet normalerweise in der Fläche kleine und mittlere Orte miteinander).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96336" y="5733256"/>
            <a:ext cx="80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33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83568" y="1196752"/>
            <a:ext cx="8216160" cy="3272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de-DE" sz="1600" dirty="0" smtClean="0"/>
              <a:t>Als im Jahr 2007 ein LPR in Falkensee das „</a:t>
            </a:r>
            <a:r>
              <a:rPr lang="de-DE" sz="1600" dirty="0" err="1" smtClean="0"/>
              <a:t>Zielnetz</a:t>
            </a:r>
            <a:r>
              <a:rPr lang="de-DE" sz="1600" dirty="0" smtClean="0"/>
              <a:t> 2020“ beschloss, ging der Beschlusstext </a:t>
            </a:r>
          </a:p>
          <a:p>
            <a:pPr>
              <a:lnSpc>
                <a:spcPts val="2500"/>
              </a:lnSpc>
            </a:pPr>
            <a:r>
              <a:rPr lang="de-DE" sz="1600" dirty="0"/>
              <a:t>v</a:t>
            </a:r>
            <a:r>
              <a:rPr lang="de-DE" sz="1600" dirty="0" smtClean="0"/>
              <a:t>on ca. 150.000 Berufspendlern aus Brandenburg aus, die täglich nach Berlin einpendelten, </a:t>
            </a:r>
          </a:p>
          <a:p>
            <a:pPr>
              <a:lnSpc>
                <a:spcPts val="2500"/>
              </a:lnSpc>
            </a:pPr>
            <a:r>
              <a:rPr lang="de-DE" sz="1600" dirty="0"/>
              <a:t>u</a:t>
            </a:r>
            <a:r>
              <a:rPr lang="de-DE" sz="1600" dirty="0" smtClean="0"/>
              <a:t>nd 55.000 Pendlern die umgekehrt aus Berlin nach Brandenburg auspendelten.  </a:t>
            </a:r>
            <a:br>
              <a:rPr lang="de-DE" sz="1600" dirty="0" smtClean="0"/>
            </a:br>
            <a:r>
              <a:rPr lang="de-DE" sz="1600" dirty="0" smtClean="0"/>
              <a:t>Jetzt hat das Statistische Landesamt Zahlen veröffentlich, nach denen es bereits damals fast</a:t>
            </a:r>
            <a:br>
              <a:rPr lang="de-DE" sz="1600" dirty="0" smtClean="0"/>
            </a:br>
            <a:r>
              <a:rPr lang="de-DE" sz="1600" dirty="0" smtClean="0"/>
              <a:t>250.000 Ein- und 138.000 Auspendler waren. </a:t>
            </a:r>
          </a:p>
          <a:p>
            <a:pPr>
              <a:lnSpc>
                <a:spcPts val="2500"/>
              </a:lnSpc>
            </a:pPr>
            <a:r>
              <a:rPr lang="de-DE" sz="1600" dirty="0" smtClean="0"/>
              <a:t>Im Jahr 2013 waren es demnach 294.000 Ein- und 166.000 Auspendler, Tendenz kontinuierlich</a:t>
            </a:r>
            <a:br>
              <a:rPr lang="de-DE" sz="1600" dirty="0" smtClean="0"/>
            </a:br>
            <a:r>
              <a:rPr lang="de-DE" sz="1600" dirty="0" smtClean="0"/>
              <a:t>steigend. </a:t>
            </a:r>
          </a:p>
          <a:p>
            <a:pPr>
              <a:lnSpc>
                <a:spcPts val="2500"/>
              </a:lnSpc>
            </a:pPr>
            <a:r>
              <a:rPr lang="de-DE" sz="1600" dirty="0" smtClean="0"/>
              <a:t>Zusammengenommen sind das aktuell ca. 920.000 Fahrten täglich, von denen leider immer </a:t>
            </a:r>
            <a:br>
              <a:rPr lang="de-DE" sz="1600" dirty="0" smtClean="0"/>
            </a:br>
            <a:r>
              <a:rPr lang="de-DE" sz="1600" dirty="0" smtClean="0"/>
              <a:t>noch die meisten mit dem PKW abgewickelt werden – ein riesiges Verlagerungspotential für den </a:t>
            </a:r>
            <a:br>
              <a:rPr lang="de-DE" sz="1600" dirty="0" smtClean="0"/>
            </a:br>
            <a:r>
              <a:rPr lang="de-DE" sz="1600" dirty="0" smtClean="0"/>
              <a:t>ÖPNV und insbesondere für den Schienenverkehr.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5907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2" y="836712"/>
            <a:ext cx="4104456" cy="276870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78686"/>
            <a:ext cx="4659528" cy="30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1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1559" y="1988840"/>
            <a:ext cx="84035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 … ] </a:t>
            </a:r>
          </a:p>
          <a:p>
            <a:r>
              <a:rPr lang="de-DE" dirty="0" smtClean="0"/>
              <a:t>Anstelle </a:t>
            </a:r>
            <a:r>
              <a:rPr lang="de-DE" dirty="0"/>
              <a:t>der Verlängerung der Gleichstrom-S-Bahn von Berlin-Spandau nach Falkensee, </a:t>
            </a:r>
            <a:endParaRPr lang="de-DE" dirty="0" smtClean="0"/>
          </a:p>
          <a:p>
            <a:r>
              <a:rPr lang="de-DE" dirty="0"/>
              <a:t>d</a:t>
            </a:r>
            <a:r>
              <a:rPr lang="de-DE" dirty="0" smtClean="0"/>
              <a:t>ie </a:t>
            </a:r>
            <a:r>
              <a:rPr lang="de-DE" dirty="0" smtClean="0"/>
              <a:t>nachweislich </a:t>
            </a:r>
            <a:r>
              <a:rPr lang="de-DE" dirty="0"/>
              <a:t>zu einem Fahrgastverlust in Brandenburg führen würde, muss </a:t>
            </a:r>
            <a:r>
              <a:rPr lang="de-DE" dirty="0" smtClean="0"/>
              <a:t>diese</a:t>
            </a:r>
          </a:p>
          <a:p>
            <a:r>
              <a:rPr lang="de-DE" dirty="0" smtClean="0"/>
              <a:t>Strecke </a:t>
            </a:r>
            <a:r>
              <a:rPr lang="de-DE" dirty="0"/>
              <a:t>in </a:t>
            </a:r>
            <a:r>
              <a:rPr lang="de-DE" dirty="0" smtClean="0"/>
              <a:t>das Netz </a:t>
            </a:r>
            <a:r>
              <a:rPr lang="de-DE" dirty="0"/>
              <a:t>des </a:t>
            </a:r>
            <a:r>
              <a:rPr lang="de-DE" dirty="0">
                <a:hlinkClick r:id="rId3" action="ppaction://hlinksldjump"/>
              </a:rPr>
              <a:t>Stadtexpress</a:t>
            </a:r>
            <a:r>
              <a:rPr lang="de-DE" dirty="0"/>
              <a:t> eingebunden werden (Relation </a:t>
            </a:r>
            <a:r>
              <a:rPr lang="de-DE" dirty="0" smtClean="0"/>
              <a:t>Nauen-Flughafen </a:t>
            </a:r>
          </a:p>
          <a:p>
            <a:r>
              <a:rPr lang="de-DE" dirty="0" smtClean="0"/>
              <a:t>BBI-Schönefeld bzw. </a:t>
            </a:r>
            <a:r>
              <a:rPr lang="de-DE" dirty="0" err="1" smtClean="0"/>
              <a:t>Wünsdorf</a:t>
            </a:r>
            <a:r>
              <a:rPr lang="de-DE" dirty="0" smtClean="0"/>
              <a:t>-Waldstadt</a:t>
            </a:r>
            <a:r>
              <a:rPr lang="de-DE" dirty="0"/>
              <a:t>). </a:t>
            </a:r>
            <a:endParaRPr lang="de-DE" dirty="0" smtClean="0"/>
          </a:p>
          <a:p>
            <a:r>
              <a:rPr lang="de-DE" dirty="0" smtClean="0"/>
              <a:t>Ein </a:t>
            </a:r>
            <a:r>
              <a:rPr lang="de-DE" dirty="0"/>
              <a:t>drittes Wechselstromgleis für Regional-und Stadtexpress auf </a:t>
            </a:r>
            <a:r>
              <a:rPr lang="de-DE" dirty="0" smtClean="0"/>
              <a:t>der Hamburger </a:t>
            </a:r>
            <a:r>
              <a:rPr lang="de-DE" dirty="0"/>
              <a:t>Bahn </a:t>
            </a:r>
            <a:endParaRPr lang="de-DE" dirty="0" smtClean="0"/>
          </a:p>
          <a:p>
            <a:r>
              <a:rPr lang="de-DE" dirty="0" smtClean="0"/>
              <a:t>könnte </a:t>
            </a:r>
            <a:r>
              <a:rPr lang="de-DE" dirty="0"/>
              <a:t>in Zukunft nötig werden, wenn der Fernverkehr auf dieser </a:t>
            </a:r>
            <a:r>
              <a:rPr lang="de-DE" dirty="0" smtClean="0"/>
              <a:t>Strecke (u.a</a:t>
            </a:r>
            <a:r>
              <a:rPr lang="de-DE" dirty="0"/>
              <a:t>. </a:t>
            </a:r>
            <a:r>
              <a:rPr lang="de-DE" dirty="0" smtClean="0"/>
              <a:t>ICE-</a:t>
            </a:r>
          </a:p>
          <a:p>
            <a:r>
              <a:rPr lang="de-DE" dirty="0" smtClean="0"/>
              <a:t>Strecke </a:t>
            </a:r>
            <a:r>
              <a:rPr lang="de-DE" dirty="0"/>
              <a:t>Berlin-Hamburg) so stark ausgeweitet werden sollte, dass hier eine</a:t>
            </a:r>
          </a:p>
          <a:p>
            <a:r>
              <a:rPr lang="de-DE" dirty="0"/>
              <a:t>Überlastung durch sowohl den Fern- als auch Regionalverkehr eintritt. </a:t>
            </a:r>
            <a:endParaRPr lang="de-DE" dirty="0" smtClean="0"/>
          </a:p>
          <a:p>
            <a:r>
              <a:rPr lang="de-DE" dirty="0" smtClean="0"/>
              <a:t>Durch </a:t>
            </a:r>
            <a:r>
              <a:rPr lang="de-DE" dirty="0"/>
              <a:t>ein drittes </a:t>
            </a:r>
            <a:r>
              <a:rPr lang="de-DE" dirty="0" smtClean="0"/>
              <a:t>Gleis könnten </a:t>
            </a:r>
            <a:r>
              <a:rPr lang="de-DE" dirty="0"/>
              <a:t>Störungen im Fernverkehr beseitigt und die Kapazitäten </a:t>
            </a:r>
            <a:endParaRPr lang="de-DE" dirty="0" smtClean="0"/>
          </a:p>
          <a:p>
            <a:r>
              <a:rPr lang="de-DE" dirty="0" smtClean="0"/>
              <a:t>für </a:t>
            </a:r>
            <a:r>
              <a:rPr lang="de-DE" dirty="0"/>
              <a:t>den </a:t>
            </a:r>
            <a:r>
              <a:rPr lang="de-DE" dirty="0" smtClean="0"/>
              <a:t>Regionalverkehr deutlich </a:t>
            </a:r>
            <a:r>
              <a:rPr lang="de-DE" dirty="0"/>
              <a:t>erhöht werden. </a:t>
            </a:r>
            <a:r>
              <a:rPr lang="de-DE" dirty="0" smtClean="0"/>
              <a:t> [ … ]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5576" y="1268760"/>
            <a:ext cx="590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relevanten Passagen aus dem Beschluss von 2007 lauten: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3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5616624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79512" y="827420"/>
            <a:ext cx="8716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Zusammenarbeit mit dem Deutschen Bahnkundenverband, Regionalverband Havelland</a:t>
            </a:r>
            <a:br>
              <a:rPr lang="de-DE" dirty="0" smtClean="0"/>
            </a:br>
            <a:r>
              <a:rPr lang="de-DE" dirty="0" smtClean="0"/>
              <a:t>hat folgende Ergebnisse erbracht: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11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5536" y="76470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600" b="1" dirty="0">
                <a:solidFill>
                  <a:prstClr val="white">
                    <a:lumMod val="50000"/>
                  </a:prstClr>
                </a:solidFill>
              </a:rPr>
              <a:t>Voraussetzungen:</a:t>
            </a:r>
          </a:p>
          <a:p>
            <a:pPr lvl="0"/>
            <a:endParaRPr lang="de-DE" sz="1600" dirty="0">
              <a:solidFill>
                <a:prstClr val="black"/>
              </a:solidFill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</a:rPr>
              <a:t>S-Bahn (750 V =) funktioniert nicht,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da ein durchgängiger zweigleisiger Ausbau nicht möglich ist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damit ist ein 10-Minuten-Takt nicht möglich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instabiler Betrieb vgl. nach Bernau oder Blankenfelde (Linie S 2)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lvl="0"/>
            <a:r>
              <a:rPr lang="de-DE" sz="1600" dirty="0">
                <a:solidFill>
                  <a:prstClr val="black"/>
                </a:solidFill>
              </a:rPr>
              <a:t>Für eine Regionalbahnlösung muss mittelfristig sowohl ein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Ausbau der Hamburger Bahn auf 4 Gleise erfolgen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der Bahnhof Spandau umgebaut werden, um ihn durchlässiger zu machen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prstClr val="black"/>
                </a:solidFill>
              </a:rPr>
              <a:t>Alle Bahnsteige auf 210 m verlängert werden – </a:t>
            </a:r>
            <a:r>
              <a:rPr lang="de-DE" sz="1600" dirty="0" err="1">
                <a:solidFill>
                  <a:prstClr val="black"/>
                </a:solidFill>
              </a:rPr>
              <a:t>entspr</a:t>
            </a:r>
            <a:r>
              <a:rPr lang="de-DE" sz="1600" dirty="0">
                <a:solidFill>
                  <a:prstClr val="black"/>
                </a:solidFill>
              </a:rPr>
              <a:t>. 2 fünfteilige Talent2 bzw. </a:t>
            </a:r>
            <a:r>
              <a:rPr lang="de-DE" sz="1600" dirty="0" smtClean="0">
                <a:solidFill>
                  <a:prstClr val="black"/>
                </a:solidFill>
              </a:rPr>
              <a:t>8 </a:t>
            </a:r>
            <a:r>
              <a:rPr lang="de-DE" sz="1600" dirty="0" err="1">
                <a:solidFill>
                  <a:prstClr val="black"/>
                </a:solidFill>
              </a:rPr>
              <a:t>DoStos</a:t>
            </a:r>
            <a:r>
              <a:rPr lang="de-DE" sz="1600" dirty="0">
                <a:solidFill>
                  <a:prstClr val="black"/>
                </a:solidFill>
              </a:rPr>
              <a:t>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prstClr val="black"/>
              </a:solidFill>
            </a:endParaRPr>
          </a:p>
          <a:p>
            <a:pPr lvl="0"/>
            <a:r>
              <a:rPr lang="de-DE" sz="1600" b="1" dirty="0">
                <a:solidFill>
                  <a:prstClr val="black"/>
                </a:solidFill>
              </a:rPr>
              <a:t>Hier wird ein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prstClr val="black"/>
                </a:solidFill>
              </a:rPr>
              <a:t>viergleisiger Ausbau mit Richtungsbetrieb zwischen Spandau und Nauen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prstClr val="black"/>
                </a:solidFill>
              </a:rPr>
              <a:t>und der daraus folgende Umbau an der Strecke und den Bahnhöfen </a:t>
            </a:r>
            <a:r>
              <a:rPr lang="de-DE" sz="1600" b="1" dirty="0" smtClean="0">
                <a:solidFill>
                  <a:prstClr val="black"/>
                </a:solidFill>
              </a:rPr>
              <a:t>vorgestellt</a:t>
            </a:r>
            <a:r>
              <a:rPr lang="de-DE" sz="1600" b="1" dirty="0">
                <a:solidFill>
                  <a:prstClr val="black"/>
                </a:solidFill>
              </a:rPr>
              <a:t>.  </a:t>
            </a:r>
            <a:br>
              <a:rPr lang="de-DE" sz="1600" b="1" dirty="0">
                <a:solidFill>
                  <a:prstClr val="black"/>
                </a:solidFill>
              </a:rPr>
            </a:br>
            <a:r>
              <a:rPr lang="de-DE" sz="1600" b="1" dirty="0">
                <a:solidFill>
                  <a:prstClr val="black"/>
                </a:solidFill>
              </a:rPr>
              <a:t>Zwischen Spandau und Brieselang werden die neuen Gleise weitgehend nördlich der aktuellen Trasse auf den Arealen verlegt, die bisher für die S-Bahn freigehalten wurden, ab Brieselang bis Nauen stehen Flächen südlich der gegenwärtigen Trasse zur Verfügung. </a:t>
            </a:r>
            <a:endParaRPr lang="de-DE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2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3" y="2996952"/>
            <a:ext cx="84248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1560" y="1268760"/>
            <a:ext cx="5191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Grundidee: viergleisiger Ausbau der Hamburger Bahn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Ist-Zustand: schwarz</a:t>
            </a:r>
          </a:p>
          <a:p>
            <a:r>
              <a:rPr lang="de-DE" dirty="0" smtClean="0"/>
              <a:t>Ausbau: blau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286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801578"/>
            <a:ext cx="257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Details: </a:t>
            </a:r>
          </a:p>
          <a:p>
            <a:r>
              <a:rPr lang="de-DE" dirty="0" smtClean="0"/>
              <a:t>1.:  Der Bahnhof Spandau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3" y="1447909"/>
            <a:ext cx="860901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788024" y="3356992"/>
            <a:ext cx="34563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8709"/>
            <a:ext cx="71691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68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47514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Beschlussvorlage „Hamburger Bahn“ zum LPR am 9.5.2015 in Falkensee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940152" y="6428509"/>
            <a:ext cx="3203848" cy="445793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OMV Falkensee am 31.3.2015</a:t>
            </a:r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176"/>
            <a:ext cx="1950720" cy="12588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1520" y="629032"/>
            <a:ext cx="406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Details</a:t>
            </a:r>
          </a:p>
          <a:p>
            <a:r>
              <a:rPr lang="de-DE" u="sng" dirty="0" smtClean="0"/>
              <a:t>2.: Die </a:t>
            </a:r>
            <a:r>
              <a:rPr lang="de-DE" u="sng" dirty="0" smtClean="0"/>
              <a:t>Bahnhöfe Spandau bis Finkenkrug</a:t>
            </a:r>
            <a:endParaRPr lang="de-DE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3" y="1396711"/>
            <a:ext cx="84248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139136" cy="280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59832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Bildschirmpräsentation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  <vt:lpstr>Beschlussvorlage „Hamburger Bahn“ zum LPR am 9.5.2015 in Falkensee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Beschlussvorlage „Hamburger Bahn“ zum LPR am 9.5.2015 in Falkensee</dc:title>
  <dc:creator>Gerd</dc:creator>
  <cp:lastModifiedBy>Gerd</cp:lastModifiedBy>
  <cp:revision>15</cp:revision>
  <dcterms:created xsi:type="dcterms:W3CDTF">2015-03-31T12:39:33Z</dcterms:created>
  <dcterms:modified xsi:type="dcterms:W3CDTF">2015-03-31T15:09:38Z</dcterms:modified>
</cp:coreProperties>
</file>