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6" r:id="rId7"/>
    <p:sldId id="262" r:id="rId8"/>
    <p:sldId id="258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9" d="100"/>
          <a:sy n="79" d="100"/>
        </p:scale>
        <p:origin x="-114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Energieeffizienz Bahnsysteme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S-Bahn versus Regionalbahn</a:t>
            </a:r>
          </a:p>
        </p:txBody>
      </p:sp>
    </p:spTree>
    <p:extLst>
      <p:ext uri="{BB962C8B-B14F-4D97-AF65-F5344CB8AC3E}">
        <p14:creationId xmlns:p14="http://schemas.microsoft.com/office/powerpoint/2010/main" val="975461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Backup- Datensammlung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6931" y="2095274"/>
            <a:ext cx="2569179" cy="3881437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3872204" y="1930400"/>
            <a:ext cx="565435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Aufgaben:</a:t>
            </a:r>
          </a:p>
          <a:p>
            <a:pPr marL="285750" indent="-285750">
              <a:buFontTx/>
              <a:buChar char="-"/>
            </a:pPr>
            <a:r>
              <a:rPr lang="de-DE" dirty="0"/>
              <a:t>Masseverhältnis von S-Bahn zu Regionalbahn bezogen auf 500 Menschen und Bewertung hinsichtlich Energie zur Beschleunigung der Leermasse und Rollreibung bei realistischem mittleren Abstand zwischen 2 Haltepunkten (z.B. 2 km)</a:t>
            </a:r>
          </a:p>
          <a:p>
            <a:pPr marL="285750" indent="-285750">
              <a:buFontTx/>
              <a:buChar char="-"/>
            </a:pPr>
            <a:r>
              <a:rPr lang="de-DE" dirty="0"/>
              <a:t>Mittlerer Abstand zwischen Unterwerken (Einspeisepunkte) im Vergleich von S-Bahn und Regionalbahn im Stadtgebiet</a:t>
            </a:r>
          </a:p>
          <a:p>
            <a:pPr marL="285750" indent="-285750">
              <a:buFontTx/>
              <a:buChar char="-"/>
            </a:pPr>
            <a:r>
              <a:rPr lang="de-DE" dirty="0"/>
              <a:t>Vergleich Querschnitte Stromschienen zu Fahrdraht (Annahme war 1300 zu 220)</a:t>
            </a:r>
          </a:p>
          <a:p>
            <a:pPr marL="285750" indent="-285750">
              <a:buFontTx/>
              <a:buChar char="-"/>
            </a:pPr>
            <a:r>
              <a:rPr lang="de-DE" dirty="0"/>
              <a:t>Energetische Bewertung von unterschiedlichem Materialeinsatz für Übertragungssysteme und Unterwerke</a:t>
            </a:r>
          </a:p>
          <a:p>
            <a:pPr marL="285750" indent="-285750">
              <a:buFontTx/>
              <a:buChar char="-"/>
            </a:pP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97622" y="5976711"/>
            <a:ext cx="2498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Typische Werte S-Bahn</a:t>
            </a:r>
          </a:p>
        </p:txBody>
      </p:sp>
    </p:spTree>
    <p:extLst>
      <p:ext uri="{BB962C8B-B14F-4D97-AF65-F5344CB8AC3E}">
        <p14:creationId xmlns:p14="http://schemas.microsoft.com/office/powerpoint/2010/main" val="2710601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Back-Up Weitere Aufgaben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271354"/>
            <a:ext cx="2149756" cy="430619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660556" y="5670957"/>
            <a:ext cx="2191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Typischer Regionalbahnzug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246539" y="1338467"/>
            <a:ext cx="61239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/>
              <a:t>Züge der Regionalbahn sind per se schwerer, da sie auch höhere Geschwindigkeiten fahren können </a:t>
            </a: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Das </a:t>
            </a:r>
            <a:r>
              <a:rPr lang="de-DE" dirty="0"/>
              <a:t>wirkt sich natürlich negativ auf den Energiebedarf aus</a:t>
            </a:r>
          </a:p>
          <a:p>
            <a:pPr marL="285750" indent="-285750">
              <a:buFontTx/>
              <a:buChar char="-"/>
            </a:pPr>
            <a:r>
              <a:rPr lang="de-DE" dirty="0"/>
              <a:t>Deshalb wäre es angebracht, sowohl den verfügbaren Zug mit der S-Bahn zu vergleichen als auch einen fiktiven Zug, der die gleiche Beförderungskapazität und Geschwindigkeit wie die S-Bahn hätte</a:t>
            </a:r>
          </a:p>
          <a:p>
            <a:pPr marL="285750" indent="-285750">
              <a:buFontTx/>
              <a:buChar char="-"/>
            </a:pPr>
            <a:r>
              <a:rPr lang="de-DE" dirty="0"/>
              <a:t>Da der an Bord befindliche Trafo nur in einer Größenordnung von 1 bis 2% in die Masse eingeht, könnte es in Ordnung sein, anzunehmen, dass der fiktive Zug die gleiche Masse wie die S-Bahn hätte</a:t>
            </a:r>
          </a:p>
          <a:p>
            <a:pPr marL="285750" indent="-285750">
              <a:buFontTx/>
              <a:buChar char="-"/>
            </a:pPr>
            <a:r>
              <a:rPr lang="de-DE" dirty="0"/>
              <a:t>Oder es wird ein mit 15 kV betriebenen S-Bahnzug aus anderen Städten (München, Frankfurt, Ruhrgebiet) zum Vergleich herangezogen </a:t>
            </a:r>
          </a:p>
        </p:txBody>
      </p:sp>
    </p:spTree>
    <p:extLst>
      <p:ext uri="{BB962C8B-B14F-4D97-AF65-F5344CB8AC3E}">
        <p14:creationId xmlns:p14="http://schemas.microsoft.com/office/powerpoint/2010/main" val="3931090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Energetischer Systemvergleich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178" y="1461157"/>
            <a:ext cx="6545179" cy="4908884"/>
          </a:xfrm>
        </p:spPr>
      </p:pic>
    </p:spTree>
    <p:extLst>
      <p:ext uri="{BB962C8B-B14F-4D97-AF65-F5344CB8AC3E}">
        <p14:creationId xmlns:p14="http://schemas.microsoft.com/office/powerpoint/2010/main" val="4182522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Einflussgrößen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Spannung</a:t>
            </a:r>
          </a:p>
          <a:p>
            <a:r>
              <a:rPr lang="de-DE" dirty="0"/>
              <a:t>Strom</a:t>
            </a:r>
          </a:p>
          <a:p>
            <a:r>
              <a:rPr lang="de-DE" dirty="0"/>
              <a:t>Abstand Speisepunkte</a:t>
            </a:r>
          </a:p>
          <a:p>
            <a:r>
              <a:rPr lang="de-DE" dirty="0"/>
              <a:t>Anzahl Speisepunkte</a:t>
            </a:r>
          </a:p>
          <a:p>
            <a:r>
              <a:rPr lang="de-DE" dirty="0"/>
              <a:t>Leitungsquerschnitt</a:t>
            </a:r>
          </a:p>
          <a:p>
            <a:r>
              <a:rPr lang="de-DE" dirty="0"/>
              <a:t>Masse Fahrzeug</a:t>
            </a:r>
          </a:p>
          <a:p>
            <a:r>
              <a:rPr lang="de-DE" dirty="0"/>
              <a:t>Geschwindigkeit</a:t>
            </a:r>
          </a:p>
          <a:p>
            <a:r>
              <a:rPr lang="de-DE" dirty="0"/>
              <a:t>Regenerative Energiequellen</a:t>
            </a:r>
          </a:p>
          <a:p>
            <a:r>
              <a:rPr lang="de-DE" dirty="0"/>
              <a:t>Eignung für häufiges Anfahren</a:t>
            </a:r>
          </a:p>
          <a:p>
            <a:r>
              <a:rPr lang="de-DE" dirty="0"/>
              <a:t>Fähigkeit zur Verbesserung der Effizienz</a:t>
            </a:r>
          </a:p>
        </p:txBody>
      </p:sp>
    </p:spTree>
    <p:extLst>
      <p:ext uri="{BB962C8B-B14F-4D97-AF65-F5344CB8AC3E}">
        <p14:creationId xmlns:p14="http://schemas.microsoft.com/office/powerpoint/2010/main" val="2545123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Energie bei Bahn: Wozu konkret?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Transport von Fahrgästen auf einer bestimmten Strecke</a:t>
            </a:r>
          </a:p>
          <a:p>
            <a:r>
              <a:rPr lang="de-DE" dirty="0"/>
              <a:t>Beschleunigung des Fahrzeugs</a:t>
            </a:r>
          </a:p>
          <a:p>
            <a:r>
              <a:rPr lang="de-DE" dirty="0"/>
              <a:t>Rollreibung Rad-Schiene und Reibung in Achslagern bewirkt Verluste</a:t>
            </a:r>
          </a:p>
          <a:p>
            <a:r>
              <a:rPr lang="de-DE" dirty="0"/>
              <a:t>Luftwiderstand bewirkt Verluste</a:t>
            </a:r>
          </a:p>
          <a:p>
            <a:r>
              <a:rPr lang="de-DE" dirty="0"/>
              <a:t>Energieübertragung zum Fahrzeug bewirkt Verluste</a:t>
            </a:r>
          </a:p>
          <a:p>
            <a:r>
              <a:rPr lang="de-DE" dirty="0"/>
              <a:t>Wirkungsgrad von Antriebstechnik</a:t>
            </a:r>
          </a:p>
        </p:txBody>
      </p:sp>
    </p:spTree>
    <p:extLst>
      <p:ext uri="{BB962C8B-B14F-4D97-AF65-F5344CB8AC3E}">
        <p14:creationId xmlns:p14="http://schemas.microsoft.com/office/powerpoint/2010/main" val="2173851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Energieübertragung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3" y="2160589"/>
            <a:ext cx="8693169" cy="3880773"/>
          </a:xfrm>
        </p:spPr>
        <p:txBody>
          <a:bodyPr>
            <a:normAutofit/>
          </a:bodyPr>
          <a:lstStyle/>
          <a:p>
            <a:r>
              <a:rPr lang="de-DE" dirty="0"/>
              <a:t>S-Bahn: 750 V (Gleichspannung)		Regionalbahn: 15.000V (Wechselspannung)</a:t>
            </a:r>
          </a:p>
          <a:p>
            <a:r>
              <a:rPr lang="de-DE" dirty="0"/>
              <a:t>Strom: 20 mal höher bei S-Bahn (bei gleicher Masse und Geschwindigkeit)</a:t>
            </a:r>
          </a:p>
          <a:p>
            <a:r>
              <a:rPr lang="de-DE" dirty="0"/>
              <a:t>Berechnung der Verlustleistung: P = </a:t>
            </a:r>
            <a:r>
              <a:rPr lang="de-DE" dirty="0">
                <a:solidFill>
                  <a:srgbClr val="FF0000"/>
                </a:solidFill>
              </a:rPr>
              <a:t>I</a:t>
            </a:r>
            <a:r>
              <a:rPr lang="de-DE" baseline="30000" dirty="0">
                <a:solidFill>
                  <a:srgbClr val="FF0000"/>
                </a:solidFill>
              </a:rPr>
              <a:t>2</a:t>
            </a:r>
            <a:r>
              <a:rPr lang="de-DE" dirty="0"/>
              <a:t> x R </a:t>
            </a:r>
          </a:p>
          <a:p>
            <a:r>
              <a:rPr lang="de-DE" dirty="0"/>
              <a:t>Strom geht quadratisch in Übertragungsverluste ein</a:t>
            </a:r>
          </a:p>
          <a:p>
            <a:r>
              <a:rPr lang="de-DE" dirty="0"/>
              <a:t>Widerstand wirkt nur linear</a:t>
            </a:r>
          </a:p>
          <a:p>
            <a:r>
              <a:rPr lang="de-DE" dirty="0"/>
              <a:t>Beispiel: Zug braucht Leistung 750 Kilowatt zum Anfahren mit Formel P= u x 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S-Bahn: 750 kW / 750 V = </a:t>
            </a:r>
            <a:r>
              <a:rPr lang="de-DE" b="1" dirty="0"/>
              <a:t>1000A</a:t>
            </a:r>
            <a:r>
              <a:rPr lang="de-DE" dirty="0"/>
              <a:t>	R-Bahn; 750 kW/ 15000V = </a:t>
            </a:r>
            <a:r>
              <a:rPr lang="de-DE" b="1" dirty="0"/>
              <a:t>50A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Annahme: gleiche Leitungslänge z.B. 3km, gleicher Leitungsquerschnitt 1300 mm</a:t>
            </a:r>
            <a:r>
              <a:rPr lang="de-DE" baseline="30000" dirty="0"/>
              <a:t>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Widerstand: 0,06 Ohm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S-Bahn: (1000 A)</a:t>
            </a:r>
            <a:r>
              <a:rPr lang="de-DE" baseline="30000" dirty="0"/>
              <a:t>2 </a:t>
            </a:r>
            <a:r>
              <a:rPr lang="de-DE" dirty="0"/>
              <a:t>x 0,06 Ohm = 6</a:t>
            </a:r>
            <a:r>
              <a:rPr lang="de-DE" b="1" dirty="0"/>
              <a:t>0 kW</a:t>
            </a:r>
            <a:r>
              <a:rPr lang="de-DE" dirty="0"/>
              <a:t>	R-Bahn: (50 A)2 x 0,06 Ohm = </a:t>
            </a:r>
            <a:r>
              <a:rPr lang="de-DE" b="1" dirty="0"/>
              <a:t>0,15 kW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9120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Widerstandsberechnung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3" y="2160589"/>
            <a:ext cx="8810615" cy="3880773"/>
          </a:xfrm>
        </p:spPr>
        <p:txBody>
          <a:bodyPr/>
          <a:lstStyle/>
          <a:p>
            <a:r>
              <a:rPr lang="de-DE" dirty="0"/>
              <a:t>Für Stromschiene S-Bahn</a:t>
            </a:r>
          </a:p>
          <a:p>
            <a:endParaRPr lang="de-DE" dirty="0"/>
          </a:p>
          <a:p>
            <a:r>
              <a:rPr lang="de-DE" dirty="0"/>
              <a:t>    </a:t>
            </a:r>
            <a:r>
              <a:rPr lang="de-DE" b="1" dirty="0"/>
              <a:t>R = </a:t>
            </a:r>
            <a:r>
              <a:rPr lang="el-GR" b="1" dirty="0"/>
              <a:t>ρ ⋅ </a:t>
            </a:r>
            <a:r>
              <a:rPr lang="de-DE" b="1" dirty="0"/>
              <a:t>l/  A</a:t>
            </a:r>
          </a:p>
          <a:p>
            <a:r>
              <a:rPr lang="de-DE" b="1" dirty="0"/>
              <a:t> </a:t>
            </a:r>
            <a:r>
              <a:rPr lang="de-DE" dirty="0"/>
              <a:t>mit  </a:t>
            </a:r>
            <a:r>
              <a:rPr lang="el-GR" dirty="0"/>
              <a:t>ρ</a:t>
            </a:r>
            <a:r>
              <a:rPr lang="de-DE" dirty="0"/>
              <a:t> (Aluminium) = 0.026 </a:t>
            </a:r>
            <a:r>
              <a:rPr lang="el-GR" dirty="0"/>
              <a:t>Ω·</a:t>
            </a:r>
            <a:r>
              <a:rPr lang="de-DE" dirty="0"/>
              <a:t>mm</a:t>
            </a:r>
            <a:r>
              <a:rPr lang="de-DE" baseline="30000" dirty="0"/>
              <a:t>2</a:t>
            </a:r>
            <a:r>
              <a:rPr lang="de-DE" dirty="0"/>
              <a:t>/m und l= 3000m und A= 1300 </a:t>
            </a:r>
            <a:r>
              <a:rPr lang="de-DE" dirty="0">
                <a:solidFill>
                  <a:prstClr val="black">
                    <a:lumMod val="75000"/>
                    <a:lumOff val="25000"/>
                  </a:prstClr>
                </a:solidFill>
              </a:rPr>
              <a:t>mm</a:t>
            </a:r>
            <a:r>
              <a:rPr lang="de-DE" baseline="30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</a:t>
            </a:r>
          </a:p>
          <a:p>
            <a:r>
              <a:rPr lang="de-DE" b="1" dirty="0"/>
              <a:t>R = 0,06 </a:t>
            </a:r>
            <a:r>
              <a:rPr lang="el-GR" b="1" dirty="0"/>
              <a:t>Ω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854198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Korrekturen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11558" y="1581748"/>
            <a:ext cx="8596668" cy="4693217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Regionalbahn hat weniger Einspeisepunkte, Annahme 5 mal weniger</a:t>
            </a:r>
          </a:p>
          <a:p>
            <a:r>
              <a:rPr lang="de-DE" dirty="0">
                <a:sym typeface="Wingdings" panose="05000000000000000000" pitchFamily="2" charset="2"/>
              </a:rPr>
              <a:t> Verluste steigen um Faktor 4 weil durchschnittlicher Übertragungsweg vom Einspeisepunkt zum Fahrzeug weiter </a:t>
            </a:r>
          </a:p>
          <a:p>
            <a:r>
              <a:rPr lang="de-DE" dirty="0">
                <a:sym typeface="Wingdings" panose="05000000000000000000" pitchFamily="2" charset="2"/>
              </a:rPr>
              <a:t>Anstatt 0,15 kW Erhöhung auf 0,6 kW</a:t>
            </a:r>
          </a:p>
          <a:p>
            <a:r>
              <a:rPr lang="de-DE" dirty="0">
                <a:sym typeface="Wingdings" panose="05000000000000000000" pitchFamily="2" charset="2"/>
              </a:rPr>
              <a:t>Aber: weniger Einspeisepunkte heißt auch weniger technische Anlagen, deren Herstellung ebenfalls Energie kostet und weniger Fläche  Bewertung nur mit Datenmaterial von Bahnbetreibern möglich</a:t>
            </a:r>
          </a:p>
          <a:p>
            <a:r>
              <a:rPr lang="de-DE" dirty="0">
                <a:sym typeface="Wingdings" panose="05000000000000000000" pitchFamily="2" charset="2"/>
              </a:rPr>
              <a:t>Querschnitt der Stromschiene bei S-Bahn größer als Fahrdraht bei R-Bahn, Annahme: 6 mal größerer Leiterquerschnitt</a:t>
            </a:r>
          </a:p>
          <a:p>
            <a:r>
              <a:rPr lang="de-DE" dirty="0">
                <a:sym typeface="Wingdings" panose="05000000000000000000" pitchFamily="2" charset="2"/>
              </a:rPr>
              <a:t>Aber: Eine 6 mal höhere Masse an Leitermaterial braucht auch mehr Energie in der Herstellung</a:t>
            </a:r>
          </a:p>
          <a:p>
            <a:r>
              <a:rPr lang="de-DE" dirty="0">
                <a:sym typeface="Wingdings" panose="05000000000000000000" pitchFamily="2" charset="2"/>
              </a:rPr>
              <a:t>Anstatt 0,6 kW Erhöhung auf 3,6 kW</a:t>
            </a:r>
          </a:p>
          <a:p>
            <a:r>
              <a:rPr lang="de-DE" dirty="0">
                <a:sym typeface="Wingdings" panose="05000000000000000000" pitchFamily="2" charset="2"/>
              </a:rPr>
              <a:t>S-Bahn: 60 kW Verlustleistung, R-Bahn: 3,6 kW</a:t>
            </a:r>
          </a:p>
          <a:p>
            <a:r>
              <a:rPr lang="de-DE" dirty="0">
                <a:sym typeface="Wingdings" panose="05000000000000000000" pitchFamily="2" charset="2"/>
              </a:rPr>
              <a:t>Prozentual: S-Bahn: 8% Verlust, R-Bahn: 0,5% Verlust durch Energieübertragung</a:t>
            </a:r>
          </a:p>
          <a:p>
            <a:r>
              <a:rPr lang="de-DE" b="1" dirty="0">
                <a:sym typeface="Wingdings" panose="05000000000000000000" pitchFamily="2" charset="2"/>
              </a:rPr>
              <a:t>Unterm Strich: Es bleibt noch genug Potential übrig!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075863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Bewertungsübersicht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7545832"/>
              </p:ext>
            </p:extLst>
          </p:nvPr>
        </p:nvGraphicFramePr>
        <p:xfrm>
          <a:off x="1098958" y="1812023"/>
          <a:ext cx="7166361" cy="4141496"/>
        </p:xfrm>
        <a:graphic>
          <a:graphicData uri="http://schemas.openxmlformats.org/drawingml/2006/table">
            <a:tbl>
              <a:tblPr/>
              <a:tblGrid>
                <a:gridCol w="1440873">
                  <a:extLst>
                    <a:ext uri="{9D8B030D-6E8A-4147-A177-3AD203B41FA5}">
                      <a16:colId xmlns="" xmlns:a16="http://schemas.microsoft.com/office/drawing/2014/main" val="546528070"/>
                    </a:ext>
                  </a:extLst>
                </a:gridCol>
                <a:gridCol w="912208">
                  <a:extLst>
                    <a:ext uri="{9D8B030D-6E8A-4147-A177-3AD203B41FA5}">
                      <a16:colId xmlns="" xmlns:a16="http://schemas.microsoft.com/office/drawing/2014/main" val="4009296497"/>
                    </a:ext>
                  </a:extLst>
                </a:gridCol>
                <a:gridCol w="912208">
                  <a:extLst>
                    <a:ext uri="{9D8B030D-6E8A-4147-A177-3AD203B41FA5}">
                      <a16:colId xmlns="" xmlns:a16="http://schemas.microsoft.com/office/drawing/2014/main" val="3559408708"/>
                    </a:ext>
                  </a:extLst>
                </a:gridCol>
                <a:gridCol w="1109162">
                  <a:extLst>
                    <a:ext uri="{9D8B030D-6E8A-4147-A177-3AD203B41FA5}">
                      <a16:colId xmlns="" xmlns:a16="http://schemas.microsoft.com/office/drawing/2014/main" val="2026283438"/>
                    </a:ext>
                  </a:extLst>
                </a:gridCol>
                <a:gridCol w="1147171">
                  <a:extLst>
                    <a:ext uri="{9D8B030D-6E8A-4147-A177-3AD203B41FA5}">
                      <a16:colId xmlns="" xmlns:a16="http://schemas.microsoft.com/office/drawing/2014/main" val="1035575384"/>
                    </a:ext>
                  </a:extLst>
                </a:gridCol>
                <a:gridCol w="1644739">
                  <a:extLst>
                    <a:ext uri="{9D8B030D-6E8A-4147-A177-3AD203B41FA5}">
                      <a16:colId xmlns="" xmlns:a16="http://schemas.microsoft.com/office/drawing/2014/main" val="3259171098"/>
                    </a:ext>
                  </a:extLst>
                </a:gridCol>
              </a:tblGrid>
              <a:tr h="464901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Größe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S-Bahn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R-Bahn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Abhängigkeit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Einfluss auf Verluste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Bemerkung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89871358"/>
                  </a:ext>
                </a:extLst>
              </a:tr>
              <a:tr h="22138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Spannung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 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3482634"/>
                  </a:ext>
                </a:extLst>
              </a:tr>
              <a:tr h="22138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Strom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quadratisch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17385006"/>
                  </a:ext>
                </a:extLst>
              </a:tr>
              <a:tr h="44276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Abstand Speisepunkte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klein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groß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87209094"/>
                  </a:ext>
                </a:extLst>
              </a:tr>
              <a:tr h="44276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Anzahl Speisepunkte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klein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Energieverbrauch für Herstellung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08183098"/>
                  </a:ext>
                </a:extLst>
              </a:tr>
              <a:tr h="44276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Leitungsquerschnitt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groß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klein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Stromschiene vs. Leiterseil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09700288"/>
                  </a:ext>
                </a:extLst>
              </a:tr>
              <a:tr h="66414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Masse Fahrzeug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mittel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höher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sehr gering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bei Anfahren Beschleunigung der Masse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13700956"/>
                  </a:ext>
                </a:extLst>
              </a:tr>
              <a:tr h="44276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Geschwindigkeit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Berechnung bei gleicher Geschwindigkeit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48338869"/>
                  </a:ext>
                </a:extLst>
              </a:tr>
              <a:tr h="22138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Eignung für regenerative Energiequellen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18527400"/>
                  </a:ext>
                </a:extLst>
              </a:tr>
              <a:tr h="453832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Eignung häufiges Anfahren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Masse entscheidend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6992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432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Schlussfolgerung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455913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S-Bahn ist bezüglich der Übertragungsverluste deutlich schlechter als Regionalbahn</a:t>
            </a:r>
          </a:p>
          <a:p>
            <a:r>
              <a:rPr lang="de-DE" dirty="0"/>
              <a:t>Zugrunde liegende Annahmen zeigen klare Tendenz, müssen aber durch genauere Untersuchungen zu Verlustleistungen der Bahnsysteme verifiziert werden (z.B. an TU Berlin)</a:t>
            </a:r>
          </a:p>
          <a:p>
            <a:r>
              <a:rPr lang="de-DE" dirty="0"/>
              <a:t>Kein Zubau neuer S-Bahnstrecken in Berlin und Hamburg (andere Städte haben bereits neuere Systeme)</a:t>
            </a:r>
          </a:p>
          <a:p>
            <a:r>
              <a:rPr lang="de-DE" dirty="0"/>
              <a:t>S-Bahn trägt deutlich zu ÖPNV bei und kann natürlich nicht abgeschaltet werden und ist bei guter Auslastung deutlich energieeffizienter als Straßenverkehr</a:t>
            </a:r>
          </a:p>
          <a:p>
            <a:r>
              <a:rPr lang="de-DE" dirty="0"/>
              <a:t>Bestehende Strecken müssen weiter betrieben bis durch energieeffizientere Technik ersetzbar, gemeinsame Nutzung eines Gleises durch alte und neue Technik denkbar (realisiert bei Birkenwerder)</a:t>
            </a:r>
          </a:p>
          <a:p>
            <a:r>
              <a:rPr lang="de-DE" dirty="0"/>
              <a:t>Untersuchungen müssen erfolgen, welche S-Bahnstrecken durch energieeffizientere Technik mit Oberleitungsversorgung (15 kV) ersetzt werden können – Potential: 90 bis 95 % der Übertragungsverluste oder 7% des Gesamtenergieverbrauchs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05284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637</Words>
  <Application>Microsoft Office PowerPoint</Application>
  <PresentationFormat>Benutzerdefiniert</PresentationFormat>
  <Paragraphs>131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Facette</vt:lpstr>
      <vt:lpstr>Energieeffizienz Bahnsysteme</vt:lpstr>
      <vt:lpstr>Energetischer Systemvergleich</vt:lpstr>
      <vt:lpstr>Einflussgrößen</vt:lpstr>
      <vt:lpstr>Energie bei Bahn: Wozu konkret?</vt:lpstr>
      <vt:lpstr>Energieübertragung</vt:lpstr>
      <vt:lpstr>Widerstandsberechnung</vt:lpstr>
      <vt:lpstr>Korrekturen</vt:lpstr>
      <vt:lpstr>Bewertungsübersicht</vt:lpstr>
      <vt:lpstr>Schlussfolgerung</vt:lpstr>
      <vt:lpstr>Backup- Datensammlung</vt:lpstr>
      <vt:lpstr>Back-Up Weitere Aufgaben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Energieeffizienz Bahnsysteme</dc:title>
  <dc:creator>Martin Eiselt</dc:creator>
  <cp:lastModifiedBy>Gerd</cp:lastModifiedBy>
  <cp:revision>22</cp:revision>
  <dcterms:created xsi:type="dcterms:W3CDTF">2016-10-08T05:16:55Z</dcterms:created>
  <dcterms:modified xsi:type="dcterms:W3CDTF">2016-11-22T20:03:37Z</dcterms:modified>
</cp:coreProperties>
</file>